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1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79"/>
    <p:restoredTop sz="94637"/>
  </p:normalViewPr>
  <p:slideViewPr>
    <p:cSldViewPr snapToGrid="0" snapToObjects="1">
      <p:cViewPr varScale="1">
        <p:scale>
          <a:sx n="112" d="100"/>
          <a:sy n="112" d="100"/>
        </p:scale>
        <p:origin x="21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676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802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307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303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283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647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010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109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201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453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22882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30" r:id="rId6"/>
    <p:sldLayoutId id="2147483725" r:id="rId7"/>
    <p:sldLayoutId id="2147483726" r:id="rId8"/>
    <p:sldLayoutId id="2147483727" r:id="rId9"/>
    <p:sldLayoutId id="2147483729" r:id="rId10"/>
    <p:sldLayoutId id="214748372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6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9" name="Rectangle 19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4FCEE6-0CCD-C04A-BBC9-B338BE36B8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620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n-US" sz="3300" dirty="0">
                <a:solidFill>
                  <a:schemeClr val="tx1"/>
                </a:solidFill>
              </a:rPr>
              <a:t>Ideal locations for new RESTAURANTS IN Denver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89E65C-E992-104B-92BE-1E1E2B1239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621" y="4739780"/>
            <a:ext cx="3511233" cy="1147054"/>
          </a:xfrm>
        </p:spPr>
        <p:txBody>
          <a:bodyPr anchor="t">
            <a:normAutofit/>
          </a:bodyPr>
          <a:lstStyle/>
          <a:p>
            <a:r>
              <a:rPr lang="en-US" sz="2200" dirty="0"/>
              <a:t>IBM CAPSTONE PROJECT</a:t>
            </a:r>
          </a:p>
          <a:p>
            <a:r>
              <a:rPr lang="en-US" sz="2200" dirty="0"/>
              <a:t>            YAHUI ZHU</a:t>
            </a:r>
          </a:p>
        </p:txBody>
      </p:sp>
      <p:sp>
        <p:nvSpPr>
          <p:cNvPr id="30" name="Rectangle 21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0A332F-8D6D-461D-97E6-2891CC1CC5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36" r="6035" b="-1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6809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046BB9-8A89-C544-9E4A-BAC4222FE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157" y="1113764"/>
            <a:ext cx="3456726" cy="4624327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7D8C2-9FE8-E444-826E-DC7F11CE6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905" y="1113764"/>
            <a:ext cx="6108179" cy="462432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Denver has been one of the fastest-growing major cities in the United States</a:t>
            </a:r>
          </a:p>
          <a:p>
            <a:r>
              <a:rPr lang="en-US" sz="2000" dirty="0"/>
              <a:t>Denver is also a jumping-off point for ski resorts in the nearby Rocky Mountains</a:t>
            </a:r>
          </a:p>
          <a:p>
            <a:r>
              <a:rPr lang="en-US" sz="2000" dirty="0"/>
              <a:t>Opening a new restaurant in Denver is promising and profitable considering the local population and tourists</a:t>
            </a:r>
          </a:p>
        </p:txBody>
      </p:sp>
    </p:spTree>
    <p:extLst>
      <p:ext uri="{BB962C8B-B14F-4D97-AF65-F5344CB8AC3E}">
        <p14:creationId xmlns:p14="http://schemas.microsoft.com/office/powerpoint/2010/main" val="1010619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77D214-F6DE-004E-A128-2F4782D75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157" y="1113764"/>
            <a:ext cx="2641293" cy="4624327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7F57E-D17B-C248-B041-4C8BEE082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905" y="1113764"/>
            <a:ext cx="6108179" cy="462432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Find an ideal place to open a new restaurant in Denver</a:t>
            </a:r>
          </a:p>
          <a:p>
            <a:r>
              <a:rPr lang="en-US" sz="2000" dirty="0"/>
              <a:t>Identify the best type of restaurant to open in different neighborhoods</a:t>
            </a:r>
          </a:p>
        </p:txBody>
      </p:sp>
    </p:spTree>
    <p:extLst>
      <p:ext uri="{BB962C8B-B14F-4D97-AF65-F5344CB8AC3E}">
        <p14:creationId xmlns:p14="http://schemas.microsoft.com/office/powerpoint/2010/main" val="922358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77D214-F6DE-004E-A128-2F4782D75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868" y="1127390"/>
            <a:ext cx="3706167" cy="4624327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7F57E-D17B-C248-B041-4C8BEE082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905" y="1113764"/>
            <a:ext cx="6108179" cy="4624327"/>
          </a:xfrm>
        </p:spPr>
        <p:txBody>
          <a:bodyPr anchor="ctr">
            <a:normAutofit/>
          </a:bodyPr>
          <a:lstStyle/>
          <a:p>
            <a:r>
              <a:rPr lang="en" sz="2000" dirty="0"/>
              <a:t>Clustering Denver neighborhoods in order to recommend places to open a restaurant and the type of restaurant in different neighborhoods</a:t>
            </a:r>
          </a:p>
          <a:p>
            <a:r>
              <a:rPr lang="en-US" sz="2000" dirty="0"/>
              <a:t>Key</a:t>
            </a:r>
            <a:r>
              <a:rPr lang="en" sz="2000" dirty="0"/>
              <a:t> factors to consider:</a:t>
            </a:r>
          </a:p>
          <a:p>
            <a:pPr lvl="1"/>
            <a:r>
              <a:rPr lang="en-US" sz="2000" dirty="0"/>
              <a:t>number of existing restaurants in the neighborhood</a:t>
            </a:r>
          </a:p>
          <a:p>
            <a:pPr lvl="1"/>
            <a:r>
              <a:rPr lang="en-US" sz="2000" dirty="0"/>
              <a:t>number of distance to other restaurants in the neighborhood </a:t>
            </a:r>
          </a:p>
          <a:p>
            <a:pPr lvl="1"/>
            <a:r>
              <a:rPr lang="en-US" sz="2000" dirty="0"/>
              <a:t>distance of neighborhood from city center </a:t>
            </a:r>
          </a:p>
          <a:p>
            <a:pPr lvl="1"/>
            <a:endParaRPr lang="it-IT" sz="1700" dirty="0"/>
          </a:p>
        </p:txBody>
      </p:sp>
    </p:spTree>
    <p:extLst>
      <p:ext uri="{BB962C8B-B14F-4D97-AF65-F5344CB8AC3E}">
        <p14:creationId xmlns:p14="http://schemas.microsoft.com/office/powerpoint/2010/main" val="1680187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77D214-F6DE-004E-A128-2F4782D75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887" y="1113764"/>
            <a:ext cx="3269749" cy="4624327"/>
          </a:xfrm>
        </p:spPr>
        <p:txBody>
          <a:bodyPr anchor="ctr">
            <a:normAutofit/>
          </a:bodyPr>
          <a:lstStyle/>
          <a:p>
            <a:r>
              <a:rPr lang="en-US" sz="2700" dirty="0">
                <a:solidFill>
                  <a:srgbClr val="FFFFFF"/>
                </a:solidFill>
              </a:rPr>
              <a:t>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7F57E-D17B-C248-B041-4C8BEE082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905" y="1113764"/>
            <a:ext cx="6108179" cy="462432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Google Maps API reverse geocoding: obtain approximate addresses of centers of candidate areas</a:t>
            </a:r>
          </a:p>
          <a:p>
            <a:r>
              <a:rPr lang="en-US" sz="2000" dirty="0"/>
              <a:t>Foursquare API: obtain detailed information of restaurants in every neighborhoods </a:t>
            </a:r>
          </a:p>
          <a:p>
            <a:pPr marL="0" indent="0">
              <a:buNone/>
            </a:pPr>
            <a:br>
              <a:rPr lang="en-US" dirty="0"/>
            </a:b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29327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77D214-F6DE-004E-A128-2F4782D75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157" y="1113764"/>
            <a:ext cx="3269749" cy="4624327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Results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- GRID OF LOCATIONS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7F57E-D17B-C248-B041-4C8BEE082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905" y="1113764"/>
            <a:ext cx="6108179" cy="462432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br>
              <a:rPr lang="en-US" dirty="0"/>
            </a:br>
            <a:endParaRPr lang="en-US" dirty="0">
              <a:effectLst/>
            </a:endParaRP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B3B251B7-689A-F34D-A42A-C1FC23574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7482" y="485677"/>
            <a:ext cx="7267477" cy="588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911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77D214-F6DE-004E-A128-2F4782D75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157" y="1113764"/>
            <a:ext cx="3269749" cy="4624327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results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-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7F57E-D17B-C248-B041-4C8BEE082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905" y="1113764"/>
            <a:ext cx="6108179" cy="462432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br>
              <a:rPr lang="en-US" dirty="0"/>
            </a:br>
            <a:endParaRPr lang="en-US" dirty="0">
              <a:effectLst/>
            </a:endParaRP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EDCDBD41-A45E-6E4E-901C-5CE7C97B5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7483" y="485678"/>
            <a:ext cx="7258298" cy="5888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109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77D214-F6DE-004E-A128-2F4782D75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654" y="1271419"/>
            <a:ext cx="2887629" cy="4624327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Results</a:t>
            </a:r>
            <a:br>
              <a:rPr lang="en-US" sz="3200" dirty="0">
                <a:solidFill>
                  <a:srgbClr val="FFFFFF"/>
                </a:solidFill>
              </a:rPr>
            </a:br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7F57E-D17B-C248-B041-4C8BEE082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905" y="1113764"/>
            <a:ext cx="6108179" cy="462432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Cluster 1:  Bars and Cafes, good quality food</a:t>
            </a:r>
          </a:p>
          <a:p>
            <a:r>
              <a:rPr lang="en-US" sz="2000" dirty="0"/>
              <a:t>Cluster 2: Café and India Restaurants, below average quality food</a:t>
            </a:r>
          </a:p>
          <a:p>
            <a:r>
              <a:rPr lang="en-US" sz="2000" dirty="0"/>
              <a:t>Cluster 3: Vegetarian Restaurants, high quality food</a:t>
            </a:r>
          </a:p>
          <a:p>
            <a:r>
              <a:rPr lang="en-US" sz="2000" dirty="0"/>
              <a:t>Cluster 4: Mixed Restaurants, moderate quality food</a:t>
            </a:r>
          </a:p>
          <a:p>
            <a:pPr marL="0" indent="0">
              <a:buNone/>
            </a:pPr>
            <a:br>
              <a:rPr lang="en-US" dirty="0"/>
            </a:b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3541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77D214-F6DE-004E-A128-2F4782D75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515" y="1250066"/>
            <a:ext cx="3269749" cy="4624327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Conclusion</a:t>
            </a:r>
            <a:br>
              <a:rPr lang="en-US" sz="3200" dirty="0">
                <a:solidFill>
                  <a:srgbClr val="FFFFFF"/>
                </a:solidFill>
              </a:rPr>
            </a:br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7F57E-D17B-C248-B041-4C8BEE082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905" y="1113764"/>
            <a:ext cx="6108179" cy="462432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We found four promising restaurant clusters with different food type concentration</a:t>
            </a:r>
          </a:p>
          <a:p>
            <a:r>
              <a:rPr lang="en-US" sz="2000" dirty="0"/>
              <a:t>Final decision on restaurants should also consider attractiveness of locations, levels of noise/proximity to major roads, distance to resorts, etc.</a:t>
            </a:r>
          </a:p>
          <a:p>
            <a:pPr marL="0" indent="0">
              <a:buNone/>
            </a:pPr>
            <a:br>
              <a:rPr lang="en-US" dirty="0"/>
            </a:b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2797175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LightSeedLeftStep">
      <a:dk1>
        <a:srgbClr val="000000"/>
      </a:dk1>
      <a:lt1>
        <a:srgbClr val="FFFFFF"/>
      </a:lt1>
      <a:dk2>
        <a:srgbClr val="3E4124"/>
      </a:dk2>
      <a:lt2>
        <a:srgbClr val="F2EEEF"/>
      </a:lt2>
      <a:accent1>
        <a:srgbClr val="63AF9D"/>
      </a:accent1>
      <a:accent2>
        <a:srgbClr val="56B376"/>
      </a:accent2>
      <a:accent3>
        <a:srgbClr val="62B25C"/>
      </a:accent3>
      <a:accent4>
        <a:srgbClr val="80AE53"/>
      </a:accent4>
      <a:accent5>
        <a:srgbClr val="A0A662"/>
      </a:accent5>
      <a:accent6>
        <a:srgbClr val="BC9C58"/>
      </a:accent6>
      <a:hlink>
        <a:srgbClr val="B67887"/>
      </a:hlink>
      <a:folHlink>
        <a:srgbClr val="898989"/>
      </a:folHlink>
    </a:clrScheme>
    <a:fontScheme name="Dividend">
      <a:majorFont>
        <a:latin typeface="Century School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252</Words>
  <Application>Microsoft Macintosh PowerPoint</Application>
  <PresentationFormat>Widescreen</PresentationFormat>
  <Paragraphs>34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Century Schoolbook</vt:lpstr>
      <vt:lpstr>Franklin Gothic Book</vt:lpstr>
      <vt:lpstr>Gill Sans MT</vt:lpstr>
      <vt:lpstr>Wingdings 2</vt:lpstr>
      <vt:lpstr>DividendVTI</vt:lpstr>
      <vt:lpstr>Ideal locations for new RESTAURANTS IN Denver</vt:lpstr>
      <vt:lpstr>Background</vt:lpstr>
      <vt:lpstr>business problem</vt:lpstr>
      <vt:lpstr>methodology</vt:lpstr>
      <vt:lpstr>Data source</vt:lpstr>
      <vt:lpstr>Results - GRID OF LOCATIONS</vt:lpstr>
      <vt:lpstr>results - Clustering</vt:lpstr>
      <vt:lpstr>Results 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Ideal locations for new RESTAURANTS IN Denver</dc:title>
  <dc:creator>Stacey Zhu</dc:creator>
  <cp:lastModifiedBy>Stacey Zhu</cp:lastModifiedBy>
  <cp:revision>1</cp:revision>
  <dcterms:created xsi:type="dcterms:W3CDTF">2020-01-08T19:54:05Z</dcterms:created>
  <dcterms:modified xsi:type="dcterms:W3CDTF">2020-01-08T19:57:52Z</dcterms:modified>
</cp:coreProperties>
</file>